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82072-9F47-40CE-A07D-FFC7C9629017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2D417-DE3E-41FE-90DF-E0BCE97B0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9809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34319-E7D0-4E69-B2D0-9ED6A9D9B114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E5A96-7A4A-463A-91AA-D9A0D7AED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533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3779D-29E8-4555-A035-65F44605B6C7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857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50FA8-5D71-479C-8CD1-0425D5C84AB4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6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E2ED-7475-4EA8-BE67-FCFF3979BB64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1D901-0F03-4AE1-B3F2-4561D8088EF1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722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6161-E43F-4C2A-80C5-260993755E0E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76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0B80-5DB1-4405-BE27-50601DEA6D43}" type="datetime1">
              <a:rPr lang="en-US" smtClean="0"/>
              <a:t>9/22/2021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09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128-70AD-4DD8-AD26-9D74A8C88A3E}" type="datetime1">
              <a:rPr lang="en-US" smtClean="0"/>
              <a:t>9/22/2021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6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5EAE0-308B-4FAE-9389-D7110CD22129}" type="datetime1">
              <a:rPr lang="en-US" smtClean="0"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254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402B-B64B-4D5E-BD57-02CEC222D3FC}" type="datetime1">
              <a:rPr lang="en-US" smtClean="0"/>
              <a:t>9/22/2021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94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79A4-D560-494A-BC30-95521F9D3348}" type="datetime1">
              <a:rPr lang="en-US" smtClean="0"/>
              <a:t>9/22/2021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01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692A0-2A75-40C3-9A45-60B94F66E12B}" type="datetime1">
              <a:rPr lang="en-US" smtClean="0"/>
              <a:t>9/22/2021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35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9CF5B-B90E-4DAD-82DC-2F79F9B4F54F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71444-99A8-40B7-8DB9-D956F3384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58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Ashley_Manti@ajg.com" TargetMode="External"/><Relationship Id="rId2" Type="http://schemas.openxmlformats.org/officeDocument/2006/relationships/hyperlink" Target="mailto:Linda_Papadopoulos@ajg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mailto:Faith_Phiri@ajg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88123"/>
            <a:ext cx="9144000" cy="1913914"/>
          </a:xfrm>
        </p:spPr>
        <p:txBody>
          <a:bodyPr>
            <a:normAutofit/>
          </a:bodyPr>
          <a:lstStyle/>
          <a:p>
            <a:r>
              <a:rPr lang="en-US" sz="4000" b="1" dirty="0"/>
              <a:t>Overview of Insurance &amp; Risk Management Program for </a:t>
            </a:r>
            <a:r>
              <a:rPr lang="en-US" sz="4000" b="1" dirty="0" smtClean="0"/>
              <a:t>St. Mathews House </a:t>
            </a:r>
            <a:br>
              <a:rPr lang="en-US" sz="4000" b="1" dirty="0" smtClean="0"/>
            </a:br>
            <a:r>
              <a:rPr lang="en-US" sz="4000" b="1" dirty="0" smtClean="0"/>
              <a:t>Presentation to The Board </a:t>
            </a:r>
            <a:r>
              <a:rPr lang="en-US" sz="4000" b="1" dirty="0"/>
              <a:t>of Directors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348031"/>
          </a:xfrm>
        </p:spPr>
        <p:txBody>
          <a:bodyPr/>
          <a:lstStyle/>
          <a:p>
            <a:r>
              <a:rPr lang="en-US" dirty="0" smtClean="0"/>
              <a:t>By:  Z. Linda Papadopoulos, BSc., CCIB, CIP, CRM</a:t>
            </a:r>
          </a:p>
          <a:p>
            <a:r>
              <a:rPr lang="en-US" dirty="0" smtClean="0"/>
              <a:t>Senior Vice President, A J. Gallagher Insurance &amp; Risk Management</a:t>
            </a:r>
          </a:p>
          <a:p>
            <a:r>
              <a:rPr lang="en-US" dirty="0" smtClean="0"/>
              <a:t>September 22, 2021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5231424"/>
            <a:ext cx="4528038" cy="94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174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 FOR DISCUSSION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PROPERTY INSURANCE</a:t>
            </a:r>
          </a:p>
          <a:p>
            <a:pPr marL="514350" indent="-514350">
              <a:buAutoNum type="arabicPeriod"/>
            </a:pPr>
            <a:r>
              <a:rPr lang="en-US" dirty="0" smtClean="0"/>
              <a:t>LIABILITY (OPERATIONS) INSURANCE</a:t>
            </a:r>
          </a:p>
          <a:p>
            <a:pPr marL="514350" indent="-514350">
              <a:buAutoNum type="arabicPeriod"/>
            </a:pPr>
            <a:r>
              <a:rPr lang="en-US" dirty="0" smtClean="0"/>
              <a:t>ABUSE LIABILITY INSURANCE</a:t>
            </a:r>
          </a:p>
          <a:p>
            <a:pPr marL="514350" indent="-514350">
              <a:buAutoNum type="arabicPeriod"/>
            </a:pPr>
            <a:r>
              <a:rPr lang="en-US" dirty="0" smtClean="0"/>
              <a:t>DIRECTORS &amp; OFFICERS LIABILITY INSURANCE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037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PROPERTY INSURANCE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Currently the following is covered under a Blanket Property &amp; Equipment Breakdown Replacement Cost Policy issued to the </a:t>
            </a:r>
            <a:r>
              <a:rPr lang="en-US" i="1" dirty="0" smtClean="0"/>
              <a:t>Synod of the Diocese Niagara:</a:t>
            </a:r>
          </a:p>
          <a:p>
            <a:pPr marL="514350" indent="-514350">
              <a:buAutoNum type="arabicPeriod"/>
            </a:pPr>
            <a:r>
              <a:rPr lang="en-US" dirty="0" smtClean="0"/>
              <a:t>Mission/Daycare  Building:  $1,672,703</a:t>
            </a:r>
          </a:p>
          <a:p>
            <a:pPr marL="514350" indent="-514350">
              <a:buAutoNum type="arabicPeriod"/>
            </a:pPr>
            <a:r>
              <a:rPr lang="en-US" dirty="0" smtClean="0"/>
              <a:t>Annex Building:  $615,919</a:t>
            </a:r>
          </a:p>
          <a:p>
            <a:pPr marL="514350" indent="-514350">
              <a:buAutoNum type="arabicPeriod"/>
            </a:pPr>
            <a:r>
              <a:rPr lang="en-US" dirty="0" smtClean="0"/>
              <a:t>Contents:  $374,732</a:t>
            </a:r>
          </a:p>
          <a:p>
            <a:pPr marL="514350" indent="-514350">
              <a:buAutoNum type="arabicPeriod"/>
            </a:pPr>
            <a:endParaRPr lang="en-US" dirty="0"/>
          </a:p>
          <a:p>
            <a:r>
              <a:rPr lang="en-US" dirty="0" smtClean="0"/>
              <a:t>It is recommended that a Property Valuation is conducted every 3 years unless major capital improvements are made</a:t>
            </a:r>
          </a:p>
          <a:p>
            <a:r>
              <a:rPr lang="en-US" dirty="0" smtClean="0"/>
              <a:t>An Inflation Factor increase is applied every year ranging from 1-3%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986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PROPERTY INSURANCE continued…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St. Mathews Children’s Centre* </a:t>
            </a:r>
            <a:r>
              <a:rPr lang="en-US" dirty="0" smtClean="0"/>
              <a:t>(Day Care) insured under a separate (separate from Diocese) “package policy” as follows:</a:t>
            </a:r>
          </a:p>
          <a:p>
            <a:pPr marL="0" indent="0">
              <a:buNone/>
            </a:pPr>
            <a:r>
              <a:rPr lang="en-US" dirty="0" smtClean="0"/>
              <a:t>CONTENTS: 						 $     20,000</a:t>
            </a:r>
          </a:p>
          <a:p>
            <a:pPr marL="0" indent="0">
              <a:buNone/>
            </a:pPr>
            <a:r>
              <a:rPr lang="en-US" dirty="0" smtClean="0"/>
              <a:t>CRIME:						 $100,000/$10,000/$25,000</a:t>
            </a:r>
          </a:p>
          <a:p>
            <a:pPr marL="0" indent="0">
              <a:buNone/>
            </a:pPr>
            <a:r>
              <a:rPr lang="en-US" dirty="0" smtClean="0"/>
              <a:t>ABUSE LIABILITY:  					 $2,000,000</a:t>
            </a:r>
          </a:p>
          <a:p>
            <a:pPr marL="0" indent="0">
              <a:buNone/>
            </a:pPr>
            <a:r>
              <a:rPr lang="en-US" dirty="0" smtClean="0"/>
              <a:t>GENERAL LIABILITY (OPERATIONS) LIABILITY:  $2,000,000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*Changing to </a:t>
            </a:r>
            <a:r>
              <a:rPr lang="en-US" b="1" u="sng" dirty="0" smtClean="0"/>
              <a:t>St. Mathews House @ St. Peter’s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961274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/>
              <a:t>LET’S TALK “LIABILITY”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38"/>
            <a:ext cx="10515600" cy="4620725"/>
          </a:xfrm>
        </p:spPr>
        <p:txBody>
          <a:bodyPr>
            <a:normAutofit fontScale="47500" lnSpcReduction="20000"/>
          </a:bodyPr>
          <a:lstStyle/>
          <a:p>
            <a:r>
              <a:rPr lang="en-US" sz="3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GENERAL LIABILITY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:  “Operations Liability”;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Insures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the following “insureds”:  directors, officers, employees, volunteers for their losses arising within the scope of their “duties”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DIOCESE PROGRAM:  				   	$10,000,000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DAY CARE:					 	$2,000,000</a:t>
            </a:r>
          </a:p>
          <a:p>
            <a:pPr marL="457200" lvl="1" indent="0">
              <a:buNone/>
            </a:pPr>
            <a:endParaRPr lang="en-US" dirty="0">
              <a:latin typeface="Arial Narrow" pitchFamily="34" charset="0"/>
            </a:endParaRPr>
          </a:p>
          <a:p>
            <a:r>
              <a:rPr lang="en-US" sz="3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ABUSE LIABILITY: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DIOCESE PROGRAM						$2,000,000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DAY CARE:						$2,000,000</a:t>
            </a: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  <a:p>
            <a:r>
              <a:rPr lang="en-US" sz="3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NON-OWNED AUTO LIABLITY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: “Not </a:t>
            </a:r>
            <a:r>
              <a:rPr lang="en-US" sz="3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auto”;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Insures as “excess auto liability” over primary auto policy owned, leased or operated by directors, officers, employees, volunteers during the scope of their duties;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Insures short term auto rentals (less than 30 days) if rented in name of corporate entity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DIOCESE PROGRAM:  		 		     	$10,000,000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DAY CARE:			 			$ 2,000,000</a:t>
            </a:r>
          </a:p>
          <a:p>
            <a:r>
              <a:rPr lang="en-US" sz="3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OWNED AUTO LIABILITY</a:t>
            </a:r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dirty="0" smtClean="0">
                <a:latin typeface="Arial Narrow" pitchFamily="34" charset="0"/>
              </a:rPr>
              <a:t>  </a:t>
            </a:r>
            <a:r>
              <a:rPr lang="en-US" u="sng" dirty="0" smtClean="0">
                <a:latin typeface="Arial Narrow" pitchFamily="34" charset="0"/>
              </a:rPr>
              <a:t>Your</a:t>
            </a:r>
            <a:r>
              <a:rPr lang="en-US" dirty="0" smtClean="0">
                <a:latin typeface="Arial Narrow" pitchFamily="34" charset="0"/>
              </a:rPr>
              <a:t> vehicle (2018  Cargo Van):  			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en-US" sz="25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5,000,000</a:t>
            </a: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  <a:p>
            <a:r>
              <a:rPr lang="en-US" sz="3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DIRECTORS &amp; OFFICERS LIABILITY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:  “Wrong decision”;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Wrong decisions in hiring &amp; firing; wrongful acts; “corporate </a:t>
            </a:r>
          </a:p>
          <a:p>
            <a:pPr marL="0" indent="0">
              <a:buNone/>
            </a:pP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Indemnification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 Narrow" pitchFamily="34" charset="0"/>
              </a:rPr>
              <a:t>DAY </a:t>
            </a:r>
            <a:r>
              <a:rPr lang="en-US" dirty="0" smtClean="0">
                <a:latin typeface="Arial Narrow" pitchFamily="34" charset="0"/>
              </a:rPr>
              <a:t>CARE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smtClean="0">
                <a:latin typeface="Arial Narrow" pitchFamily="34" charset="0"/>
              </a:rPr>
              <a:t>&amp; </a:t>
            </a:r>
            <a:r>
              <a:rPr lang="en-US" dirty="0" smtClean="0">
                <a:latin typeface="Arial Narrow" pitchFamily="34" charset="0"/>
              </a:rPr>
              <a:t>ST</a:t>
            </a:r>
            <a:r>
              <a:rPr lang="en-US" dirty="0" smtClean="0">
                <a:latin typeface="Arial Narrow" pitchFamily="34" charset="0"/>
              </a:rPr>
              <a:t>. MATHEWS HOUSE BOARD</a:t>
            </a:r>
            <a:r>
              <a:rPr lang="en-US" smtClean="0">
                <a:latin typeface="Arial Narrow" pitchFamily="34" charset="0"/>
              </a:rPr>
              <a:t>	</a:t>
            </a:r>
            <a:r>
              <a:rPr lang="en-US" dirty="0" smtClean="0">
                <a:latin typeface="Arial Narrow" pitchFamily="34" charset="0"/>
              </a:rPr>
              <a:t>			$2,000,000</a:t>
            </a:r>
          </a:p>
          <a:p>
            <a:pPr marL="457200" lvl="1" indent="0">
              <a:buNone/>
            </a:pPr>
            <a:endParaRPr lang="en-US" dirty="0" smtClean="0">
              <a:latin typeface="Arial Narrow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253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WHY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DOES A NON PROFIT ORGANIZATION NEED LIABILITY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INSURANCE and </a:t>
            </a:r>
            <a:r>
              <a:rPr lang="en-US" sz="2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HOW MUCH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INSURANCE?</a:t>
            </a: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b="1" dirty="0" smtClean="0">
                <a:latin typeface="Arial Narrow" pitchFamily="34" charset="0"/>
                <a:cs typeface="Arial" charset="0"/>
              </a:rPr>
              <a:t>Directors and Officers of Non Profit Organizations have exposures to loss that may emanate from:</a:t>
            </a:r>
          </a:p>
          <a:p>
            <a:pPr lvl="1"/>
            <a:r>
              <a:rPr lang="en-US" u="sng" dirty="0" smtClean="0">
                <a:latin typeface="Arial Narrow" pitchFamily="34" charset="0"/>
                <a:cs typeface="Arial" charset="0"/>
              </a:rPr>
              <a:t>Within</a:t>
            </a:r>
            <a:r>
              <a:rPr lang="en-US" dirty="0" smtClean="0">
                <a:latin typeface="Arial Narrow" pitchFamily="34" charset="0"/>
                <a:cs typeface="Arial" charset="0"/>
              </a:rPr>
              <a:t> the organization </a:t>
            </a:r>
            <a:r>
              <a:rPr lang="en-US" i="1" dirty="0" smtClean="0">
                <a:latin typeface="Arial Narrow" pitchFamily="34" charset="0"/>
                <a:cs typeface="Arial" charset="0"/>
              </a:rPr>
              <a:t>(i.e. wrongful dismissal claims from employees), </a:t>
            </a:r>
            <a:endParaRPr lang="en-US" i="1" dirty="0" smtClean="0">
              <a:latin typeface="Arial Narrow" pitchFamily="34" charset="0"/>
              <a:cs typeface="Times New Roman" pitchFamily="18" charset="0"/>
            </a:endParaRPr>
          </a:p>
          <a:p>
            <a:pPr lvl="1"/>
            <a:r>
              <a:rPr lang="en-US" u="sng" dirty="0" smtClean="0">
                <a:latin typeface="Arial Narrow" pitchFamily="34" charset="0"/>
                <a:cs typeface="Arial" charset="0"/>
              </a:rPr>
              <a:t>Outside</a:t>
            </a:r>
            <a:r>
              <a:rPr lang="en-US" dirty="0" smtClean="0">
                <a:latin typeface="Arial Narrow" pitchFamily="34" charset="0"/>
                <a:cs typeface="Arial" charset="0"/>
              </a:rPr>
              <a:t> the organization, such as government bodies, funders and,</a:t>
            </a:r>
            <a:endParaRPr lang="en-US" dirty="0" smtClean="0">
              <a:latin typeface="Arial Narrow" pitchFamily="34" charset="0"/>
              <a:cs typeface="Times New Roman" pitchFamily="18" charset="0"/>
            </a:endParaRPr>
          </a:p>
          <a:p>
            <a:pPr lvl="1"/>
            <a:r>
              <a:rPr lang="en-US" u="sng" dirty="0" smtClean="0">
                <a:latin typeface="Arial Narrow" pitchFamily="34" charset="0"/>
                <a:cs typeface="Arial" charset="0"/>
              </a:rPr>
              <a:t>Clients</a:t>
            </a:r>
            <a:r>
              <a:rPr lang="en-US" dirty="0" smtClean="0">
                <a:latin typeface="Arial Narrow" pitchFamily="34" charset="0"/>
                <a:cs typeface="Arial" charset="0"/>
              </a:rPr>
              <a:t> </a:t>
            </a:r>
            <a:r>
              <a:rPr lang="en-US" i="1" dirty="0" smtClean="0">
                <a:latin typeface="Arial Narrow" pitchFamily="34" charset="0"/>
                <a:cs typeface="Arial" charset="0"/>
              </a:rPr>
              <a:t>(failure to deliver services)</a:t>
            </a:r>
            <a:r>
              <a:rPr lang="en-US" sz="2800" i="1" dirty="0" smtClean="0">
                <a:latin typeface="Arial Narrow" pitchFamily="34" charset="0"/>
                <a:cs typeface="Arial" charset="0"/>
              </a:rPr>
              <a:t> </a:t>
            </a:r>
            <a:endParaRPr lang="en-US" sz="2800" i="1" dirty="0" smtClean="0">
              <a:latin typeface="Arial Narrow" pitchFamily="34" charset="0"/>
              <a:cs typeface="Times New Roman" pitchFamily="18" charset="0"/>
            </a:endParaRPr>
          </a:p>
          <a:p>
            <a:pPr algn="just">
              <a:buFontTx/>
              <a:buNone/>
            </a:pPr>
            <a:endParaRPr lang="en-US" sz="3200" b="1" u="sng" dirty="0" smtClean="0">
              <a:latin typeface="Arial Narrow" pitchFamily="34" charset="0"/>
              <a:cs typeface="Times New Roman" pitchFamily="18" charset="0"/>
            </a:endParaRPr>
          </a:p>
          <a:p>
            <a:pPr algn="just">
              <a:buFontTx/>
              <a:buNone/>
            </a:pPr>
            <a:r>
              <a:rPr lang="en-US" sz="3200" b="1" u="sng" dirty="0" smtClean="0">
                <a:latin typeface="Arial Narrow" pitchFamily="34" charset="0"/>
                <a:cs typeface="Times New Roman" pitchFamily="18" charset="0"/>
              </a:rPr>
              <a:t>The amount of insurance depends on:</a:t>
            </a:r>
          </a:p>
          <a:p>
            <a:pPr lvl="1" algn="just"/>
            <a:r>
              <a:rPr lang="en-US" sz="2800" dirty="0" smtClean="0">
                <a:latin typeface="Arial Narrow" pitchFamily="34" charset="0"/>
                <a:cs typeface="Times New Roman" pitchFamily="18" charset="0"/>
              </a:rPr>
              <a:t>Financial Resources of Organization</a:t>
            </a:r>
          </a:p>
          <a:p>
            <a:pPr lvl="1" algn="just"/>
            <a:r>
              <a:rPr lang="en-US" sz="2800" dirty="0" smtClean="0">
                <a:latin typeface="Arial Narrow" pitchFamily="34" charset="0"/>
                <a:cs typeface="Times New Roman" pitchFamily="18" charset="0"/>
              </a:rPr>
              <a:t>Corporate Indemnification for Directors &amp; Officers</a:t>
            </a:r>
          </a:p>
          <a:p>
            <a:pPr lvl="1" algn="just"/>
            <a:r>
              <a:rPr lang="en-US" sz="2800" dirty="0" smtClean="0">
                <a:latin typeface="Arial Narrow" pitchFamily="34" charset="0"/>
                <a:cs typeface="Times New Roman" pitchFamily="18" charset="0"/>
              </a:rPr>
              <a:t>Insurance Market affordability/cost</a:t>
            </a:r>
          </a:p>
        </p:txBody>
      </p:sp>
    </p:spTree>
    <p:extLst>
      <p:ext uri="{BB962C8B-B14F-4D97-AF65-F5344CB8AC3E}">
        <p14:creationId xmlns:p14="http://schemas.microsoft.com/office/powerpoint/2010/main" val="229417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INSURANCE &amp; RISK MANAGEMENT RECOMMENDATIONS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b="1" dirty="0" smtClean="0"/>
              <a:t>INSURANCE COVERAGE RECOMMENDATIONS:</a:t>
            </a:r>
          </a:p>
          <a:p>
            <a:pPr lvl="1"/>
            <a:r>
              <a:rPr lang="en-US" dirty="0" smtClean="0"/>
              <a:t>CYBER LIABILITY:  Privacy Breach</a:t>
            </a:r>
          </a:p>
          <a:p>
            <a:pPr lvl="1"/>
            <a:r>
              <a:rPr lang="en-US" dirty="0" smtClean="0"/>
              <a:t>CYBER CRIME:  Funds Transfer Fraud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b="1" dirty="0" smtClean="0"/>
              <a:t>RISK MANAGEMENT TIPS:  </a:t>
            </a:r>
          </a:p>
          <a:p>
            <a:pPr>
              <a:buSzPct val="91000"/>
              <a:buFont typeface="Wingdings" panose="05000000000000000000" pitchFamily="2" charset="2"/>
              <a:buChar char="q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Board members should periodically review and agree about procedural issues of board meetings such as frequency, scheduling, and timing of content and notices. </a:t>
            </a:r>
          </a:p>
          <a:p>
            <a:pPr>
              <a:buSzPct val="100000"/>
              <a:buFont typeface="Wingdings" panose="05000000000000000000" pitchFamily="2" charset="2"/>
              <a:buChar char="q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Board members need to attend meetings and keep informed. For example, receive presentation materials ahead of time. </a:t>
            </a:r>
          </a:p>
          <a:p>
            <a:pPr>
              <a:buSzPct val="100000"/>
              <a:buFont typeface="Wingdings" panose="05000000000000000000" pitchFamily="2" charset="2"/>
              <a:buChar char="q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Boards should use outside legal advice, especially when making employment decisions. </a:t>
            </a:r>
          </a:p>
          <a:p>
            <a:pPr>
              <a:buSzPct val="100000"/>
              <a:buFont typeface="Wingdings" panose="05000000000000000000" pitchFamily="2" charset="2"/>
              <a:buChar char="q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Board members should avoid conflicts of interest </a:t>
            </a:r>
          </a:p>
          <a:p>
            <a:pPr>
              <a:buSzPct val="100000"/>
              <a:buFont typeface="Wingdings" panose="05000000000000000000" pitchFamily="2" charset="2"/>
              <a:buChar char="q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Retiring Board members should have personal indemnity agreements in place with the organization.</a:t>
            </a:r>
          </a:p>
          <a:p>
            <a:pPr>
              <a:buSzPct val="100000"/>
              <a:buFont typeface="Wingdings" panose="05000000000000000000" pitchFamily="2" charset="2"/>
              <a:buChar char="q"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62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THANK YOU!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YOUR BROKER TEAM CONSISTS OF</a:t>
            </a:r>
            <a:endParaRPr lang="en-US" dirty="0"/>
          </a:p>
          <a:p>
            <a:r>
              <a:rPr lang="en-US" dirty="0" smtClean="0"/>
              <a:t>Linda Papadopoulos, SVP, </a:t>
            </a:r>
            <a:r>
              <a:rPr lang="en-US" dirty="0" smtClean="0">
                <a:hlinkClick r:id="rId2"/>
              </a:rPr>
              <a:t>Linda_Papadopoulos@ajg.com</a:t>
            </a:r>
            <a:endParaRPr lang="en-US" dirty="0" smtClean="0"/>
          </a:p>
          <a:p>
            <a:r>
              <a:rPr lang="en-US" dirty="0" smtClean="0"/>
              <a:t>Ashley Manti, Client Director, </a:t>
            </a:r>
            <a:r>
              <a:rPr lang="en-US" dirty="0" smtClean="0">
                <a:hlinkClick r:id="rId3"/>
              </a:rPr>
              <a:t>Ashley_Manti@ajg.com</a:t>
            </a:r>
            <a:endParaRPr lang="en-US" dirty="0" smtClean="0"/>
          </a:p>
          <a:p>
            <a:r>
              <a:rPr lang="en-US" dirty="0" smtClean="0"/>
              <a:t>Faith Phiri, Client Manager, </a:t>
            </a:r>
            <a:r>
              <a:rPr lang="en-US" dirty="0" smtClean="0">
                <a:hlinkClick r:id="rId4"/>
              </a:rPr>
              <a:t>Faith_Phiri@ajg.com</a:t>
            </a:r>
            <a:endParaRPr lang="en-US" dirty="0" smtClean="0"/>
          </a:p>
          <a:p>
            <a:r>
              <a:rPr lang="en-US" dirty="0" smtClean="0"/>
              <a:t>Ashley O’Brien, Client Associate, Ashley_O’Brien@ajg.com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046" y="5257800"/>
            <a:ext cx="3386504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776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663</Words>
  <Application>Microsoft Office PowerPoint</Application>
  <PresentationFormat>Widescreen</PresentationFormat>
  <Paragraphs>70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Courier New</vt:lpstr>
      <vt:lpstr>Times New Roman</vt:lpstr>
      <vt:lpstr>Wingdings</vt:lpstr>
      <vt:lpstr>Office Theme</vt:lpstr>
      <vt:lpstr>Overview of Insurance &amp; Risk Management Program for St. Mathews House  Presentation to The Board of Directors</vt:lpstr>
      <vt:lpstr>TOPICS FOR DISCUSSION</vt:lpstr>
      <vt:lpstr>PROPERTY INSURANCE</vt:lpstr>
      <vt:lpstr>PROPERTY INSURANCE continued…</vt:lpstr>
      <vt:lpstr>LET’S TALK “LIABILITY”</vt:lpstr>
      <vt:lpstr>WHY DOES A NON PROFIT ORGANIZATION NEED LIABILITY INSURANCE and HOW MUCH INSURANCE? </vt:lpstr>
      <vt:lpstr>INSURANCE &amp; RISK MANAGEMENT RECOMMENDATIONS</vt:lpstr>
      <vt:lpstr>THANK YOU!</vt:lpstr>
    </vt:vector>
  </TitlesOfParts>
  <Company>Arthur J. Gallagher &amp; Co.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Insurance &amp; Risk Management Program for St. Mathews House  Presentation to The Board of Directors</dc:title>
  <dc:creator>Linda Papadopoulos</dc:creator>
  <cp:lastModifiedBy>Linda Papadopoulos</cp:lastModifiedBy>
  <cp:revision>15</cp:revision>
  <dcterms:created xsi:type="dcterms:W3CDTF">2021-09-22T16:58:45Z</dcterms:created>
  <dcterms:modified xsi:type="dcterms:W3CDTF">2021-09-22T18:30:49Z</dcterms:modified>
</cp:coreProperties>
</file>